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46"/>
  </p:notesMasterIdLst>
  <p:handoutMasterIdLst>
    <p:handoutMasterId r:id="rId47"/>
  </p:handoutMasterIdLst>
  <p:sldIdLst>
    <p:sldId id="256" r:id="rId5"/>
    <p:sldId id="373" r:id="rId6"/>
    <p:sldId id="344" r:id="rId7"/>
    <p:sldId id="345" r:id="rId8"/>
    <p:sldId id="357" r:id="rId9"/>
    <p:sldId id="372" r:id="rId10"/>
    <p:sldId id="346" r:id="rId11"/>
    <p:sldId id="347" r:id="rId12"/>
    <p:sldId id="351" r:id="rId13"/>
    <p:sldId id="354" r:id="rId14"/>
    <p:sldId id="376" r:id="rId15"/>
    <p:sldId id="377" r:id="rId16"/>
    <p:sldId id="391" r:id="rId17"/>
    <p:sldId id="378" r:id="rId18"/>
    <p:sldId id="379" r:id="rId19"/>
    <p:sldId id="380" r:id="rId20"/>
    <p:sldId id="381" r:id="rId21"/>
    <p:sldId id="382" r:id="rId22"/>
    <p:sldId id="356" r:id="rId23"/>
    <p:sldId id="358" r:id="rId24"/>
    <p:sldId id="392" r:id="rId25"/>
    <p:sldId id="383" r:id="rId26"/>
    <p:sldId id="384" r:id="rId27"/>
    <p:sldId id="385" r:id="rId28"/>
    <p:sldId id="386" r:id="rId29"/>
    <p:sldId id="387" r:id="rId30"/>
    <p:sldId id="374" r:id="rId31"/>
    <p:sldId id="393" r:id="rId32"/>
    <p:sldId id="359" r:id="rId33"/>
    <p:sldId id="362" r:id="rId34"/>
    <p:sldId id="363" r:id="rId35"/>
    <p:sldId id="364" r:id="rId36"/>
    <p:sldId id="365" r:id="rId37"/>
    <p:sldId id="366" r:id="rId38"/>
    <p:sldId id="367" r:id="rId39"/>
    <p:sldId id="368" r:id="rId40"/>
    <p:sldId id="369" r:id="rId41"/>
    <p:sldId id="370" r:id="rId42"/>
    <p:sldId id="355" r:id="rId43"/>
    <p:sldId id="277" r:id="rId44"/>
    <p:sldId id="332" r:id="rId45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3725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59712F2-8546-4C6F-82E3-FE48FC1A4F56}" type="datetime1">
              <a:rPr lang="pt-BR" smtClean="0"/>
              <a:t>11/09/2025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54765-2C4C-4132-B8B5-D7CFE98F5B70}" type="datetime1">
              <a:rPr lang="pt-BR" smtClean="0"/>
              <a:pPr/>
              <a:t>11/09/2025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320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39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tângulo 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pic>
        <p:nvPicPr>
          <p:cNvPr id="17" name="Imagem 16" descr="Tag=CustomerPhoto&#10;Crop=1&#10;Align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Clique para editar o título Mestre</a:t>
            </a:r>
          </a:p>
        </p:txBody>
      </p:sp>
      <p:sp>
        <p:nvSpPr>
          <p:cNvPr id="20" name="Espaço Reservado para Texto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u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pt-B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Clique para editar o título Mestre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pt-BR" sz="2000" noProof="0">
                <a:solidFill>
                  <a:schemeClr val="tx2">
                    <a:alpha val="60000"/>
                  </a:schemeClr>
                </a:solidFill>
              </a:rPr>
              <a:t>Clique para editar os estilos de texto Mestres</a:t>
            </a:r>
          </a:p>
        </p:txBody>
      </p:sp>
      <p:sp>
        <p:nvSpPr>
          <p:cNvPr id="10" name="Espaço Reservado para Data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pt-BR" noProof="0">
                <a:solidFill>
                  <a:schemeClr val="tx2">
                    <a:alpha val="60000"/>
                  </a:schemeClr>
                </a:solidFill>
              </a:rPr>
              <a:t>01/03/20XX</a:t>
            </a:r>
          </a:p>
        </p:txBody>
      </p:sp>
      <p:sp>
        <p:nvSpPr>
          <p:cNvPr id="11" name="Espaço Reservado para Rodapé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pt-BR" noProof="0">
                <a:solidFill>
                  <a:schemeClr val="tx2">
                    <a:alpha val="60000"/>
                  </a:schemeClr>
                </a:solidFill>
              </a:rPr>
              <a:t>Exemplo de texto de rodapé</a:t>
            </a:r>
          </a:p>
        </p:txBody>
      </p:sp>
      <p:sp>
        <p:nvSpPr>
          <p:cNvPr id="12" name="Espaço Reservado para o Número do Slide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pt-BR" noProof="0" smtClean="0">
                <a:solidFill>
                  <a:schemeClr val="tx2">
                    <a:alpha val="60000"/>
                  </a:schemeClr>
                </a:solidFill>
              </a:rPr>
              <a:pPr rtl="0"/>
              <a:t>‹nº›</a:t>
            </a:fld>
            <a:endParaRPr lang="pt-BR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5" name="Espaço Reservado para Imagem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ch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pt-B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Clique para editar o título Mestre</a:t>
            </a:r>
          </a:p>
        </p:txBody>
      </p:sp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pt-BR" sz="1800" noProof="0">
                <a:solidFill>
                  <a:schemeClr val="tx2">
                    <a:alpha val="60000"/>
                  </a:schemeClr>
                </a:solidFill>
              </a:rPr>
              <a:t>Clique para editar os estilos de texto Mestres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de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tângulo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2" name="Quadro 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pt-B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Clique para editar o título Mestre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pt-BR" sz="1800" noProof="0">
                <a:solidFill>
                  <a:schemeClr val="tx2">
                    <a:alpha val="60000"/>
                  </a:schemeClr>
                </a:solidFill>
              </a:rPr>
              <a:t>Clique para editar os estilos de texto Mestres</a:t>
            </a:r>
          </a:p>
        </p:txBody>
      </p:sp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5" name="Espaço Reservado para Imagem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6" name="Espaço Reservado para Imagem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7" name="Espaço Reservado para Imagem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pt-B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Clique para editar o título Mestre</a:t>
            </a: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pt-BR" sz="1800" noProof="0">
                <a:solidFill>
                  <a:schemeClr val="tx2">
                    <a:alpha val="60000"/>
                  </a:schemeClr>
                </a:solidFill>
              </a:rPr>
              <a:t>Clique para editar os estilos de texto Mestres</a:t>
            </a:r>
          </a:p>
        </p:txBody>
      </p:sp>
      <p:sp>
        <p:nvSpPr>
          <p:cNvPr id="29" name="Espaço Reservado para Data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pt-BR" noProof="0"/>
              <a:t>01/03/20XX</a:t>
            </a:r>
          </a:p>
        </p:txBody>
      </p:sp>
      <p:sp>
        <p:nvSpPr>
          <p:cNvPr id="24" name="Espaço Reservado para Imagem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25" name="Espaço Reservado para Imagem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26" name="Espaço Reservado para Imagem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30" name="Espaço Reservado para Rodapé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31" name="Espaço Reservado para o Número do Slide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bra de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tângulo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 useBgFill="1">
        <p:nvSpPr>
          <p:cNvPr id="8" name="Forma livre: Forma 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9" name="Quadro 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>
              <a:solidFill>
                <a:schemeClr val="tx1"/>
              </a:solidFill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pt-BR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Clique para editar o título Mestre</a:t>
            </a:r>
          </a:p>
        </p:txBody>
      </p:sp>
      <p:sp>
        <p:nvSpPr>
          <p:cNvPr id="18" name="Espaço Reservado para Imagem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20" name="Espaço Reservado para Imagem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nha do tempo do gráfico da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tângulo 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 useBgFill="1">
        <p:nvSpPr>
          <p:cNvPr id="13" name="Retângulo 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4" name="Quadro 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20" name="Espaço Reservado para Imagem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26" name="Espaço Reservado para Texto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pt-BR" noProof="0"/>
              <a:t>Clique para adicionar um subtítulo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15" name="Espaço Reservado para Imagem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6" name="Espaço Reservado para Imagem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7" name="Espaço Reservado para Imagem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18" name="Espaço Reservado para Imagem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Nome</a:t>
            </a:r>
          </a:p>
        </p:txBody>
      </p:sp>
      <p:sp>
        <p:nvSpPr>
          <p:cNvPr id="23" name="Espaço Reservado para Texto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Título</a:t>
            </a:r>
          </a:p>
        </p:txBody>
      </p:sp>
      <p:sp>
        <p:nvSpPr>
          <p:cNvPr id="24" name="Espaço Reservado para Texto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Nome</a:t>
            </a:r>
          </a:p>
        </p:txBody>
      </p:sp>
      <p:sp>
        <p:nvSpPr>
          <p:cNvPr id="25" name="Espaço Reservado para Texto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Título</a:t>
            </a:r>
          </a:p>
        </p:txBody>
      </p:sp>
      <p:sp>
        <p:nvSpPr>
          <p:cNvPr id="26" name="Espaço Reservado para Texto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Nome</a:t>
            </a:r>
          </a:p>
        </p:txBody>
      </p:sp>
      <p:sp>
        <p:nvSpPr>
          <p:cNvPr id="27" name="Espaço Reservado para Texto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Título</a:t>
            </a:r>
          </a:p>
        </p:txBody>
      </p:sp>
      <p:sp>
        <p:nvSpPr>
          <p:cNvPr id="28" name="Espaço Reservado para Texto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Nome</a:t>
            </a:r>
          </a:p>
        </p:txBody>
      </p:sp>
      <p:sp>
        <p:nvSpPr>
          <p:cNvPr id="29" name="Espaço Reservado para Texto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pt-BR" noProof="0"/>
              <a:t>Título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na de conteúdo 2 (slide de comparaçã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11" name="Espaço Reservado para Texto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13" name="Espaço Reservado para Texto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na de conteúd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 texto Mestre</a:t>
            </a:r>
          </a:p>
        </p:txBody>
      </p:sp>
      <p:sp>
        <p:nvSpPr>
          <p:cNvPr id="11" name="Espaço Reservado para Conteúdo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Quadro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pt-BR" noProof="0">
                <a:solidFill>
                  <a:srgbClr val="FFFFFF"/>
                </a:solidFill>
              </a:rPr>
              <a:t>EXEMPLO DE TEXTO DE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pt-BR" noProof="0" smtClean="0"/>
              <a:pPr rtl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428F5-F7C2-16C1-1AFB-B4E8667A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7" y="685800"/>
            <a:ext cx="180974" cy="199571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pt-BR" sz="3000" dirty="0"/>
            </a:b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B19964-C097-766D-49FD-50CD80127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228" y="1016001"/>
            <a:ext cx="3232602" cy="485298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400" b="1" i="1" dirty="0">
                <a:solidFill>
                  <a:schemeClr val="tx1">
                    <a:alpha val="70000"/>
                  </a:schemeClr>
                </a:solidFill>
                <a:latin typeface="+mj-lt"/>
              </a:rPr>
              <a:t>“Tenho desejado </a:t>
            </a:r>
            <a:r>
              <a:rPr lang="pt-BR" sz="3900" b="1" i="1" dirty="0">
                <a:solidFill>
                  <a:schemeClr val="tx1">
                    <a:alpha val="70000"/>
                  </a:schemeClr>
                </a:solidFill>
                <a:latin typeface="+mj-lt"/>
              </a:rPr>
              <a:t>ardentemen</a:t>
            </a:r>
            <a:r>
              <a:rPr lang="pt-BR" sz="4400" b="1" i="1" dirty="0">
                <a:solidFill>
                  <a:schemeClr val="tx1">
                    <a:alpha val="70000"/>
                  </a:schemeClr>
                </a:solidFill>
                <a:latin typeface="+mj-lt"/>
              </a:rPr>
              <a:t>te comer convosco esta ceia pascal antes de padecer”</a:t>
            </a:r>
          </a:p>
          <a:p>
            <a:endParaRPr lang="pt-BR" b="1" dirty="0"/>
          </a:p>
        </p:txBody>
      </p:sp>
      <p:sp>
        <p:nvSpPr>
          <p:cNvPr id="3079" name="Date Placeholder 4">
            <a:extLst>
              <a:ext uri="{FF2B5EF4-FFF2-40B4-BE49-F238E27FC236}">
                <a16:creationId xmlns:a16="http://schemas.microsoft.com/office/drawing/2014/main" id="{0DEF3089-3214-6C37-3249-F0CD16F360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3081" name="Footer Placeholder 5">
            <a:extLst>
              <a:ext uri="{FF2B5EF4-FFF2-40B4-BE49-F238E27FC236}">
                <a16:creationId xmlns:a16="http://schemas.microsoft.com/office/drawing/2014/main" id="{99463AC3-05B3-9723-B48B-37688243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3083" name="Slide Number Placeholder 6">
            <a:extLst>
              <a:ext uri="{FF2B5EF4-FFF2-40B4-BE49-F238E27FC236}">
                <a16:creationId xmlns:a16="http://schemas.microsoft.com/office/drawing/2014/main" id="{975D6D3C-5A09-E671-E924-37506A416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1</a:t>
            </a:fld>
            <a:endParaRPr lang="pt-BR" noProof="0"/>
          </a:p>
        </p:txBody>
      </p:sp>
      <p:pic>
        <p:nvPicPr>
          <p:cNvPr id="5" name="Imagem 4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B647E7DC-039E-67D8-AE21-6C4802B244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74" t="11411" r="3499" b="10741"/>
          <a:stretch/>
        </p:blipFill>
        <p:spPr>
          <a:xfrm>
            <a:off x="4038600" y="641491"/>
            <a:ext cx="7315200" cy="54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58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54ECEDA8-4B33-D1A8-4E2D-6D5E5022A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3" y="972457"/>
            <a:ext cx="11088914" cy="5204506"/>
          </a:xfrm>
        </p:spPr>
        <p:txBody>
          <a:bodyPr>
            <a:normAutofit lnSpcReduction="10000"/>
          </a:bodyPr>
          <a:lstStyle/>
          <a:p>
            <a:r>
              <a:rPr lang="pt-BR" sz="40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A liturgia é a história da salvação em ato, celebrada e atualizada de forma simbólica, constando de duas partes essenciais intimamente ligadas; a liturgia da palavra e a liturgia eucarística, precedidas pelos ritos iniciais e concluída com os ritos finais ou de despedida.</a:t>
            </a:r>
          </a:p>
          <a:p>
            <a:endParaRPr lang="pt-BR" b="1" dirty="0">
              <a:solidFill>
                <a:schemeClr val="tx1">
                  <a:alpha val="70000"/>
                </a:schemeClr>
              </a:solidFill>
              <a:latin typeface="Sabon Next LT" panose="02000500000000000000" pitchFamily="2" charset="0"/>
              <a:cs typeface="Sabon Next LT" panose="02000500000000000000" pitchFamily="2" charset="0"/>
            </a:endParaRP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0EDBA5-0122-F4A1-6BBE-853BCFB3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D63741-217D-D686-1B75-EBA422DCE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866EF7-3946-7D10-2A96-0BA770C1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10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45799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D015E8-C6BB-507A-BFC8-A7F9FD33C5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03087"/>
            <a:ext cx="4953000" cy="5073876"/>
          </a:xfrm>
        </p:spPr>
        <p:txBody>
          <a:bodyPr>
            <a:normAutofit/>
          </a:bodyPr>
          <a:lstStyle/>
          <a:p>
            <a:endParaRPr lang="pt-BR" b="1" dirty="0"/>
          </a:p>
          <a:p>
            <a:pPr marL="228600" indent="0">
              <a:buNone/>
            </a:pPr>
            <a:r>
              <a:rPr lang="pt-BR" sz="4000" b="1" dirty="0">
                <a:latin typeface="Arial Black" panose="020B0A04020102020204" pitchFamily="34" charset="0"/>
              </a:rPr>
              <a:t>O QUE É A MUSICA E PARA QUE ELA SERVE?</a:t>
            </a:r>
          </a:p>
        </p:txBody>
      </p:sp>
      <p:pic>
        <p:nvPicPr>
          <p:cNvPr id="1026" name="Picture 2" descr="10 curiosidades sobre música - Unijuí">
            <a:extLst>
              <a:ext uri="{FF2B5EF4-FFF2-40B4-BE49-F238E27FC236}">
                <a16:creationId xmlns:a16="http://schemas.microsoft.com/office/drawing/2014/main" id="{39FBA70B-0CEE-F502-FFD0-F75D8EF7D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6" r="1" b="1"/>
          <a:stretch>
            <a:fillRect/>
          </a:stretch>
        </p:blipFill>
        <p:spPr bwMode="auto">
          <a:xfrm>
            <a:off x="6172200" y="2057399"/>
            <a:ext cx="5181600" cy="41195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87DA99-29FD-7646-E846-8C2E768A86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B99DAE-AA55-720D-D98F-31E9B378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978EE7-4051-C8A2-766A-832D53010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11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92065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30711C2-4A6F-3881-75BE-FC3203411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29" y="943429"/>
            <a:ext cx="10715171" cy="523353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“ A MÚSICA, ISTO É , A DOUTRINA DA ARTE DE BEM MODULAR, COMO ANÚNCIO DE GRANDES COISAS FOI CONCEDIDA PELA DIVINA LIBERALIDADE AOS MORTAIS DOTADOS DE ALMA RACIONAL.” Santo Agostinho.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18927E-36A2-234A-9876-E29F23EAAF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C0BBCD-FECD-7ABA-1DCC-AC71E33D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584616-FFFD-26B7-3F93-EA7949226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12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467231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>
            <a:extLst>
              <a:ext uri="{FF2B5EF4-FFF2-40B4-BE49-F238E27FC236}">
                <a16:creationId xmlns:a16="http://schemas.microsoft.com/office/drawing/2014/main" id="{77D8AAF9-B41F-E031-DC8A-2D20B260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/>
          <a:lstStyle/>
          <a:p>
            <a:endParaRPr lang="en-US"/>
          </a:p>
        </p:txBody>
      </p:sp>
      <p:pic>
        <p:nvPicPr>
          <p:cNvPr id="2050" name="Picture 2" descr="Medo de cantar na Igreja - Relato - Psicoativo ⋆ Universo da Psicologia">
            <a:extLst>
              <a:ext uri="{FF2B5EF4-FFF2-40B4-BE49-F238E27FC236}">
                <a16:creationId xmlns:a16="http://schemas.microsoft.com/office/drawing/2014/main" id="{AF42375D-3DDE-44C6-9017-ED6A252A9E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96" r="12993"/>
          <a:stretch>
            <a:fillRect/>
          </a:stretch>
        </p:blipFill>
        <p:spPr bwMode="auto">
          <a:xfrm>
            <a:off x="5704114" y="685801"/>
            <a:ext cx="5651274" cy="517525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057" name="Text Placeholder 3">
            <a:extLst>
              <a:ext uri="{FF2B5EF4-FFF2-40B4-BE49-F238E27FC236}">
                <a16:creationId xmlns:a16="http://schemas.microsoft.com/office/drawing/2014/main" id="{DB30137E-259B-5C5E-EEBB-408AF63AF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04686" y="798285"/>
            <a:ext cx="4499428" cy="537391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A MÚSICA NÃO É ACESSÓRIO É PARTE INTEGRANTE DA CELEBRAÇÃO.NÃO SOMENTE EXECUTADA, MAS ACOMPANHADA E VIVENCIADA POR TODOS. CRIA-SE UM AMBIENTE DE COMUNHÃO.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6D636A-39AC-DCF8-CB1C-6E25AF39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6A209-5389-76E0-3A1C-A93C9F21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E5B65-2BF9-1E99-7B08-09C27540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13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63617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91B3F1-B48C-95F8-EF8A-4EB4B9B4E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    UM POUCO DE HISTÓRIA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B623AA-4A91-E487-05BB-9FCD31EC3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342773" y="-630219"/>
            <a:ext cx="42389795" cy="12482796"/>
          </a:xfrm>
        </p:spPr>
        <p:txBody>
          <a:bodyPr>
            <a:normAutofit/>
          </a:bodyPr>
          <a:lstStyle/>
          <a:p>
            <a:endParaRPr lang="pt-BR" sz="4000" dirty="0">
              <a:latin typeface="Arial Black" panose="020B0A04020102020204" pitchFamily="34" charset="0"/>
            </a:endParaRPr>
          </a:p>
          <a:p>
            <a:endParaRPr lang="pt-BR" sz="4000" dirty="0">
              <a:latin typeface="Arial Black" panose="020B0A04020102020204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DF6EFD-45E4-9B19-E0CB-8B7A10561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DEEC95-AD3D-E330-BEBD-EAB88731F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F6119F-2EF8-3A4B-CB1A-E0C9B8F25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14</a:t>
            </a:fld>
            <a:endParaRPr lang="pt-BR" noProof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EB28C33-A5D4-25DF-099B-ABC2B9AC5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84420"/>
            <a:ext cx="10904621" cy="474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139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AC70-5CE2-3675-6ED8-B7ACBDF21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ANTIGO TESTAMENTO E IGREJA PRIMITIVA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E0A04D-B3DF-B760-8C8C-D72D1025F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1-TRAVESSIA DO MAR VERMELHO </a:t>
            </a:r>
          </a:p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2-MIRIÃ – IRMÃ DE MOISÉS</a:t>
            </a:r>
          </a:p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3-A ARCA DE DEUS - DAVI</a:t>
            </a:r>
          </a:p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4-CARTA AOS EFÉSIOS</a:t>
            </a:r>
            <a:r>
              <a:rPr lang="pt-BR" sz="18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pt-BR" sz="1800" i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“Sede cheios do Espírito Santo, recitando entre vós salmos e hinos e cânticos espirituais.” Efésios 5,18</a:t>
            </a:r>
          </a:p>
          <a:p>
            <a:pPr marL="228600" indent="0">
              <a:buNone/>
            </a:pP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A8229B-0AD9-F706-4CEA-88772B2E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F50E09-7535-23E3-DE3C-158C170EA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F3766B-2DFB-B80C-7476-6DA3C3F6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126478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8334B-B6CE-3179-55EC-C88E2E6C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CANTO GREGORIANO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560C69-F854-5316-F866-BF1CD9AE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6229"/>
            <a:ext cx="10515600" cy="4420734"/>
          </a:xfrm>
        </p:spPr>
        <p:txBody>
          <a:bodyPr>
            <a:normAutofit fontScale="92500" lnSpcReduction="10000"/>
          </a:bodyPr>
          <a:lstStyle/>
          <a:p>
            <a:pPr marL="228600" indent="0">
              <a:lnSpc>
                <a:spcPct val="160000"/>
              </a:lnSpc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GREGÓRIO MAGNO- REUNIU CUIDADOSAMENTE TUDO O QUE HAVIA SIDO TRANSMITIDO, E DEU-LHE SÁBIA ORDENAÇÃO PARA ASSEGURAR A INTEGRIDADE DO CANTO SACRO. </a:t>
            </a:r>
          </a:p>
          <a:p>
            <a:pPr marL="228600" indent="0">
              <a:buNone/>
            </a:pP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58F623-F0CF-2B22-578C-B113973B0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8E6CAF-4AC9-B5BF-527D-830D5384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B82FDD-ECBA-AA92-CD2D-4CDE010D3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16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58604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A25D4-9B55-7D46-5608-70022990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CANTO POLIFÔNICO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18A7FF-07E9-B64E-4BF6-D9F30C0C1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171"/>
            <a:ext cx="10515600" cy="4478792"/>
          </a:xfrm>
        </p:spPr>
        <p:txBody>
          <a:bodyPr>
            <a:noAutofit/>
          </a:bodyPr>
          <a:lstStyle/>
          <a:p>
            <a:pPr marL="228600" indent="0">
              <a:lnSpc>
                <a:spcPct val="150000"/>
              </a:lnSpc>
              <a:buNone/>
            </a:pPr>
            <a:r>
              <a:rPr lang="pt-BR" sz="36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A IGREJA O ADMITIU-O NAS CERIMÔNIAS E NOS RITOS SAGRADOS QUE ACONTECIAM NAS BASÍLICAS ROMANAS E NAS CERIMÔNIAS PONTIFÍCIAS.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67B944-D8B5-F107-A48D-D51F0FCF6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F6772A-5EBA-4A89-A9F5-D50ABB86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AA758C-6172-7461-73F8-EC7B72389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17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650472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401F28-1F5E-AAAD-B8F7-23D95AFE5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>
                <a:solidFill>
                  <a:schemeClr val="tx1"/>
                </a:solidFill>
                <a:latin typeface="Arial Black" panose="020B0A04020102020204" pitchFamily="34" charset="0"/>
              </a:rPr>
              <a:t>A FINALIDADE DA MÚSICA SACRA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6C3172-8900-55AA-505D-C06B2CEB2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514"/>
            <a:ext cx="10515600" cy="5123543"/>
          </a:xfrm>
        </p:spPr>
        <p:txBody>
          <a:bodyPr>
            <a:noAutofit/>
          </a:bodyPr>
          <a:lstStyle/>
          <a:p>
            <a:r>
              <a:rPr lang="pt-BR" sz="36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“...Por isso, deve a Igreja, com toda diligência, providenciar para remover da música sacra, justamente por ser esta a serva da sagrada liturgia, tudo o que destoa do culto divino ou impede os fiéis de elevarem sua mente a Deus.” </a:t>
            </a:r>
            <a:r>
              <a:rPr lang="pt-BR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(</a:t>
            </a:r>
            <a:r>
              <a:rPr lang="pt-BR" i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Documentos da Música litúrgica pag. 45)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6E2A08-0D0E-24D0-05D3-A481BBD8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CD862F-AF23-677A-9760-AD39D8B40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377FE1-120A-2EBC-A4D9-39B8283A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18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913238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ébora\Desktop\Missa7.JPG">
            <a:extLst>
              <a:ext uri="{FF2B5EF4-FFF2-40B4-BE49-F238E27FC236}">
                <a16:creationId xmlns:a16="http://schemas.microsoft.com/office/drawing/2014/main" id="{26535716-BEF1-3B88-2D00-D29695236676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5681663" y="685801"/>
            <a:ext cx="5175250" cy="517525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D195EAB7-E6F9-D157-CCA9-2013138EC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54629"/>
            <a:ext cx="3932237" cy="4214359"/>
          </a:xfrm>
        </p:spPr>
        <p:txBody>
          <a:bodyPr>
            <a:normAutofit/>
          </a:bodyPr>
          <a:lstStyle/>
          <a:p>
            <a:pPr algn="ctr"/>
            <a:r>
              <a:rPr lang="en-US" sz="4400" b="1" i="1" dirty="0">
                <a:solidFill>
                  <a:schemeClr val="tx1">
                    <a:alpha val="70000"/>
                  </a:schemeClr>
                </a:solidFill>
                <a:latin typeface="+mj-lt"/>
              </a:rPr>
              <a:t>ONDE ESTÁ O SEU CORAÇÃO?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91A3F3-F46B-CECD-9985-68A98733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A2EECA-1D98-AEA7-2616-E44BCA253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BB9C90-124C-68B1-F011-94347883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19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63817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7683CF-790C-E483-0C83-FE9C21DC8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 algn="ctr">
              <a:buNone/>
            </a:pPr>
            <a:r>
              <a:rPr lang="pt-BR" sz="4000" b="1" i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“ NÃO ESTAVA O NOSSO CORAÇÃO ARDENDO QUANDO ELE NOS FALAVA PELO CAMINHO E NOS EXPLICAVA AS ESCRITURAS?”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72DFBA-8AEC-CA9A-40B2-B715DAD1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E6DE6B-C82D-871D-2AB1-B5B4A03F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22B25E-880E-D3E1-B7D9-0A9D6022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252189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89D14B-B90D-C9FB-3230-BB9A317D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566CA-DA1B-3887-D943-3D460E383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AD91F4-C8BD-EE32-C286-2DD6E809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20</a:t>
            </a:fld>
            <a:endParaRPr lang="pt-BR" noProof="0"/>
          </a:p>
        </p:txBody>
      </p:sp>
      <p:pic>
        <p:nvPicPr>
          <p:cNvPr id="7" name="Picture 2" descr="C:\Users\Débora\Desktop\download.jpg">
            <a:extLst>
              <a:ext uri="{FF2B5EF4-FFF2-40B4-BE49-F238E27FC236}">
                <a16:creationId xmlns:a16="http://schemas.microsoft.com/office/drawing/2014/main" id="{65D40DBA-CAE0-C330-057A-6216833C2E0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681" y="681038"/>
            <a:ext cx="6294120" cy="549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804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DECAD-6690-C59B-17B4-624307DA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ANO LITÚRGICO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9DDB5C-B0D1-F268-6E8A-FBC92DCC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14286"/>
            <a:ext cx="10816771" cy="4362677"/>
          </a:xfrm>
        </p:spPr>
        <p:txBody>
          <a:bodyPr>
            <a:normAutofit fontScale="92500" lnSpcReduction="20000"/>
          </a:bodyPr>
          <a:lstStyle/>
          <a:p>
            <a:pPr marL="228600" indent="0">
              <a:buNone/>
            </a:pPr>
            <a:r>
              <a:rPr lang="pt-BR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*TEMPO EM QUE A IGREJA CELEBRA TODOS OS FEITOS SALVÍFICOS OPERADOS POR DEUS EM JESUS CRISTO.</a:t>
            </a:r>
          </a:p>
          <a:p>
            <a:pPr marL="228600" indent="0">
              <a:buNone/>
            </a:pPr>
            <a:r>
              <a:rPr lang="pt-BR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*É A CONCRETIZAÇÃO , NO TEMPO, DO PROJETO AMOROSO  DE NOSSO DEUS. </a:t>
            </a:r>
          </a:p>
          <a:p>
            <a:pPr marL="228600" indent="0">
              <a:buNone/>
            </a:pPr>
            <a:r>
              <a:rPr lang="pt-BR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*O CICLO ANUAL A IGREJA COMEMORA O MISTÉRIO DE CRISTO, DESDE A ENCARNAÇÃO AO DIA DE PENTECOSTES E À ESPERA DA SUA VINDA.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8A431C-57AA-4DCA-8124-75117426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7158CA-98A3-5308-E7B1-EEC26724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AD45C0-4D39-90FC-E8C5-BF0456F0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21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870609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0CDCEA-1557-B4BB-E253-9432F5F87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334000" cy="4119563"/>
          </a:xfrm>
        </p:spPr>
        <p:txBody>
          <a:bodyPr>
            <a:normAutofit/>
          </a:bodyPr>
          <a:lstStyle/>
          <a:p>
            <a:pPr marL="228600" indent="0">
              <a:buNone/>
            </a:pPr>
            <a:endParaRPr lang="pt-BR" dirty="0">
              <a:latin typeface="Arial Black" panose="020B0A04020102020204" pitchFamily="34" charset="0"/>
            </a:endParaRPr>
          </a:p>
          <a:p>
            <a:pPr marL="228600" indent="0">
              <a:buNone/>
            </a:pPr>
            <a:r>
              <a:rPr lang="pt-BR" dirty="0">
                <a:latin typeface="Arial Black" panose="020B0A04020102020204" pitchFamily="34" charset="0"/>
              </a:rPr>
              <a:t>QUAIS SÃO AS RAZÕES DO NOSSO CANTAR?</a:t>
            </a:r>
          </a:p>
        </p:txBody>
      </p:sp>
      <p:pic>
        <p:nvPicPr>
          <p:cNvPr id="7" name="Picture 2" descr="C:\Users\Débora\Desktop\children-sing-with-books_opt.png">
            <a:extLst>
              <a:ext uri="{FF2B5EF4-FFF2-40B4-BE49-F238E27FC236}">
                <a16:creationId xmlns:a16="http://schemas.microsoft.com/office/drawing/2014/main" id="{382EB14E-1D2F-5BB0-CA20-F9139E673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200" y="2435604"/>
            <a:ext cx="5181600" cy="3363152"/>
          </a:xfrm>
          <a:prstGeom prst="rect">
            <a:avLst/>
          </a:prstGeom>
          <a:noFill/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DEDB70-81CD-A53B-BB28-65CAE1881D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4AB735-6A9F-2317-DAE7-0526A930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1D6787-38F5-FEA9-E7DE-4E36647B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22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860488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0B905DB-C184-660B-2998-9EB2157B9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  <a:latin typeface="Arial Black" panose="020B0A04020102020204" pitchFamily="34" charset="0"/>
              </a:rPr>
              <a:t>RAZÃO TEOLÓGICA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14809A1B-0153-A234-F026-020C14326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623934"/>
          </a:xfrm>
        </p:spPr>
        <p:txBody>
          <a:bodyPr/>
          <a:lstStyle/>
          <a:p>
            <a:endParaRPr lang="pt-BR" sz="4000" dirty="0">
              <a:latin typeface="Arial Black" panose="020B0A04020102020204" pitchFamily="34" charset="0"/>
            </a:endParaRPr>
          </a:p>
          <a:p>
            <a:pPr marL="228600" indent="0">
              <a:buNone/>
            </a:pPr>
            <a:r>
              <a:rPr lang="pt-BR" sz="4000" dirty="0">
                <a:latin typeface="Arial Black" panose="020B0A04020102020204" pitchFamily="34" charset="0"/>
              </a:rPr>
              <a:t>*</a:t>
            </a: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ENCONTRO DO SAGRADO</a:t>
            </a:r>
          </a:p>
          <a:p>
            <a:endParaRPr lang="pt-BR" sz="4000" dirty="0">
              <a:solidFill>
                <a:schemeClr val="tx1">
                  <a:alpha val="70000"/>
                </a:schemeClr>
              </a:solidFill>
              <a:latin typeface="Arial Black" panose="020B0A04020102020204" pitchFamily="34" charset="0"/>
            </a:endParaRPr>
          </a:p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*CELEBRAR A AÇÃO DE DEUS EM NOSSA VIDA. </a:t>
            </a:r>
          </a:p>
          <a:p>
            <a:endParaRPr lang="pt-BR" dirty="0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2FE7B2-42A4-C1F5-0660-449C78D1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94AD09-4193-5859-CA7F-443DA6CB0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F932C2-B9DE-E375-9CFF-DFA163A27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148968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530854E7-F93A-9967-1951-33B1C7A45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  <a:latin typeface="Arial Black" panose="020B0A04020102020204" pitchFamily="34" charset="0"/>
              </a:rPr>
              <a:t>RAZÃO CRISTOLÓGICA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A71ABA7A-A073-7C87-C31F-4C5E6C6E0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>
              <a:buNone/>
            </a:pPr>
            <a:r>
              <a:rPr lang="pt-BR" sz="40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*CELEBRAR O MISTÉRIO PASCAL DO SENHOR.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F9C9D1-7845-540E-DAFC-C4837E650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078186-E3A5-1907-0585-E857BB2C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6D0136-7AE7-F6C7-E2BA-5DBB1DB2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24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511040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220611-6712-7BA4-AABC-65F508013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>
                <a:solidFill>
                  <a:schemeClr val="tx1"/>
                </a:solidFill>
                <a:latin typeface="Arial Black" panose="020B0A04020102020204" pitchFamily="34" charset="0"/>
              </a:rPr>
              <a:t>RAZÃO PNEUMATOLÓGICA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624A03-E618-4145-8E3B-DB6643B69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228600" indent="0">
              <a:buNone/>
            </a:pPr>
            <a:r>
              <a:rPr lang="pt-BR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*CANTAR NO ESPÍRITO – DEIXAR-SE CONDUZIR PELO ESPÍRITO DE DEUS.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1AA101-5C4E-5DE1-207F-DA3441D6B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BB5797-EA97-BEE7-B8E7-F26259803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0E6CDA-A612-F03D-78A0-E190CD9D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19269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5DB21-A73A-F439-29C8-436D2903C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>
                <a:solidFill>
                  <a:schemeClr val="tx1"/>
                </a:solidFill>
                <a:latin typeface="Arial Black" panose="020B0A04020102020204" pitchFamily="34" charset="0"/>
              </a:rPr>
              <a:t>     RAZÃO ECLESIOLÓGICA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B52938-F683-5B78-8A47-300B72A5C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0">
              <a:buNone/>
            </a:pPr>
            <a:r>
              <a:rPr lang="pt-BR" sz="36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*CANTAR EM COMUNIDADE</a:t>
            </a:r>
          </a:p>
          <a:p>
            <a:pPr marL="228600" indent="0">
              <a:buNone/>
            </a:pPr>
            <a:r>
              <a:rPr lang="pt-BR" sz="36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*O CANTO É ATIVIDADE ESSENCIALMENTE COMUNITÁRIA.</a:t>
            </a:r>
          </a:p>
          <a:p>
            <a:pPr marL="228600" indent="0">
              <a:buNone/>
            </a:pPr>
            <a:r>
              <a:rPr lang="pt-BR" sz="3600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*A COMUNIDADE FAZ O CANTAR E O CANTAR FAZ A COMUNIDADE.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BF448F-2552-D4CE-E9FA-86992674D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E5BF41-5469-8A07-4BB0-AE0C92C2B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01F300-5F63-68DC-76D9-8F8ED335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26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675821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01EB1E-D89C-424D-91E0-3E88CCF1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pt-BR" dirty="0"/>
              <a:t>                 </a:t>
            </a:r>
            <a:r>
              <a:rPr lang="pt-BR" dirty="0">
                <a:solidFill>
                  <a:schemeClr val="tx1"/>
                </a:solidFill>
              </a:rPr>
              <a:t>Vamos celebrar!!!</a:t>
            </a:r>
          </a:p>
        </p:txBody>
      </p:sp>
      <p:pic>
        <p:nvPicPr>
          <p:cNvPr id="1028" name="Picture 4" descr="Catequese com Susy: Santa Missa passo a passo">
            <a:extLst>
              <a:ext uri="{FF2B5EF4-FFF2-40B4-BE49-F238E27FC236}">
                <a16:creationId xmlns:a16="http://schemas.microsoft.com/office/drawing/2014/main" id="{598626EC-108F-FE4B-4A0D-98E63338C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88367" y="1693889"/>
            <a:ext cx="7240249" cy="4483074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0E0318-FCBC-B926-9371-37FA45600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F01209-7134-431B-0F8D-8D2A57F0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CB3E32-EC40-FC21-3ECB-FE337C384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27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7832079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esenho de Coro de cantores para colorir - Tudodesenhos">
            <a:extLst>
              <a:ext uri="{FF2B5EF4-FFF2-40B4-BE49-F238E27FC236}">
                <a16:creationId xmlns:a16="http://schemas.microsoft.com/office/drawing/2014/main" id="{EF38A685-0D1B-7C46-0E80-FFF6216B674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49" b="13174"/>
          <a:stretch>
            <a:fillRect/>
          </a:stretch>
        </p:blipFill>
        <p:spPr bwMode="auto">
          <a:xfrm>
            <a:off x="5183188" y="685801"/>
            <a:ext cx="6172200" cy="517525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105" name="Text Placeholder 3">
            <a:extLst>
              <a:ext uri="{FF2B5EF4-FFF2-40B4-BE49-F238E27FC236}">
                <a16:creationId xmlns:a16="http://schemas.microsoft.com/office/drawing/2014/main" id="{5CA0F002-B24D-35D8-CED6-9A30E82CB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5853" y="2276676"/>
            <a:ext cx="4477335" cy="3618798"/>
          </a:xfrm>
        </p:spPr>
        <p:txBody>
          <a:bodyPr>
            <a:no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O CANTO NÃO EXPLICA O MOMENTO, NOS ENVOLVE NO MISTÉRIO.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8DF3D-C3E7-925F-B2C3-9106FD48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637CEC-3F06-ADD7-76D7-C95BCC68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625B18-9E39-0ECF-6466-F840B4C3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28</a:t>
            </a:fld>
            <a:endParaRPr lang="pt-BR" noProof="0"/>
          </a:p>
        </p:txBody>
      </p:sp>
      <p:pic>
        <p:nvPicPr>
          <p:cNvPr id="4100" name="Picture 4" descr="Fica a dica">
            <a:extLst>
              <a:ext uri="{FF2B5EF4-FFF2-40B4-BE49-F238E27FC236}">
                <a16:creationId xmlns:a16="http://schemas.microsoft.com/office/drawing/2014/main" id="{17BA883B-8B50-4B97-03B5-5B19DDC7A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806" y="532606"/>
            <a:ext cx="1677987" cy="167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367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9B9920-EBDA-6162-6C35-2CFB66E6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46163"/>
          </a:xfrm>
        </p:spPr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tx1"/>
                </a:solidFill>
                <a:latin typeface="Arial Black" panose="020B0A04020102020204" pitchFamily="34" charset="0"/>
              </a:rPr>
              <a:t>RITOS INICIAIS</a:t>
            </a:r>
            <a:endParaRPr lang="pt-BR" sz="4400" b="1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CF3B30-37D2-9D96-07D2-E32E5A3E1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4449763"/>
          </a:xfrm>
        </p:spPr>
        <p:txBody>
          <a:bodyPr>
            <a:normAutofit lnSpcReduction="10000"/>
          </a:bodyPr>
          <a:lstStyle/>
          <a:p>
            <a:pPr marL="137160" indent="0">
              <a:lnSpc>
                <a:spcPct val="150000"/>
              </a:lnSpc>
              <a:buNone/>
            </a:pP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T</a:t>
            </a:r>
            <a:r>
              <a:rPr lang="pt-BR" sz="3200" dirty="0">
                <a:solidFill>
                  <a:schemeClr val="tx1"/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EM COMO FINALIDADE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¹</a:t>
            </a:r>
            <a:r>
              <a:rPr lang="pt-BR" sz="3200" dirty="0">
                <a:solidFill>
                  <a:schemeClr val="tx1"/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FORMAR A ASSEMBLEIA, PREPARANDO-A PARA A ACOLHIDA, ESCUTA DA PALAVRA E PARA CELEBRAR DIGNAMENTE A EUCARISTIA.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  <a:cs typeface="Sabon Next LT" panose="02000500000000000000" pitchFamily="2" charset="0"/>
              </a:rPr>
              <a:t>FORMAR: EM SILÊNCIO, RESPOSTAS, CANTAR, PROCLAMAR...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0A95E2-50D2-8D7C-7D4C-0DE4564E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29556B-522D-6797-E53A-9CE1B2E6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40710C-3276-4EE9-7CBF-56DFF1CF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29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07551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92F6F7B-1F76-95E1-64C2-5860A39F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O QUE É LITURGIA?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E0ED9CE-874B-DAF7-E719-4A48D0456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3" y="1698171"/>
            <a:ext cx="11234057" cy="4478792"/>
          </a:xfrm>
        </p:spPr>
        <p:txBody>
          <a:bodyPr>
            <a:normAutofit fontScale="92500" lnSpcReduction="10000"/>
          </a:bodyPr>
          <a:lstStyle/>
          <a:p>
            <a:pPr marL="228600" indent="0">
              <a:buNone/>
            </a:pPr>
            <a:r>
              <a:rPr lang="pt-BR" sz="36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A liturgia é o sacerdócio de Cristo revelado a nós em sua Páscoa, presente ativo hoje por meio dos sinais sensíveis ( água, óleo, pão, vinho, gestos, palavras) para que o Espírito, submergindo-nos no Mistério Pascal, transforme toda a nossa vida, conformando-nos a Cristo cada vez mais.  </a:t>
            </a:r>
          </a:p>
          <a:p>
            <a:r>
              <a:rPr lang="pt-BR" sz="3600" b="1" i="1" dirty="0" err="1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Sacrosanctum</a:t>
            </a:r>
            <a:r>
              <a:rPr lang="pt-BR" sz="3600" b="1" i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pt-BR" sz="3600" b="1" i="1" dirty="0" err="1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Concilium</a:t>
            </a:r>
            <a:r>
              <a:rPr lang="pt-BR" sz="3600" b="1" i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 7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3F92007-05CE-400E-E3FE-A609B3B0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F77C796-0C64-786E-2797-0BED7E87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7D71CA-5696-E5D8-DD24-17E6DFC53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2966847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2F4FFF-A991-4ACF-E3E0-E21CA3EBB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044849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CANTO DE ABERTURA- </a:t>
            </a:r>
          </a:p>
          <a:p>
            <a:pPr marL="137160" indent="0">
              <a:buNone/>
            </a:pPr>
            <a:r>
              <a:rPr lang="pt-BR" sz="4000" dirty="0">
                <a:solidFill>
                  <a:schemeClr val="tx1"/>
                </a:solidFill>
                <a:latin typeface="Arial Black" panose="020B0A04020102020204" pitchFamily="34" charset="0"/>
              </a:rPr>
              <a:t>TODA A ASSEMBLEIA DEVE MANIFESTAR SUA ALEGRIA DE ENTRAR NA CASA DE DEUS, CANTANDO A UMA SÓ VOZ. </a:t>
            </a:r>
          </a:p>
          <a:p>
            <a:pPr marL="137160" indent="0">
              <a:buNone/>
            </a:pPr>
            <a:r>
              <a:rPr lang="pt-BR" sz="4000" dirty="0">
                <a:solidFill>
                  <a:schemeClr val="tx1"/>
                </a:solidFill>
                <a:latin typeface="Arial Black" panose="020B0A04020102020204" pitchFamily="34" charset="0"/>
              </a:rPr>
              <a:t>O CANTO DEVE SEER ALEGRE, VIBRANTE, QUE COMUNIQUE O QUE SERÁ CELEBRADO.</a:t>
            </a:r>
          </a:p>
          <a:p>
            <a:pPr marL="137160" indent="0">
              <a:buNone/>
            </a:pPr>
            <a:endParaRPr lang="pt-BR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CFE56A-C07A-B131-3D6E-493C43181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BC2FA9-1D3B-64E9-6993-911E694E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B6586C-62D7-F892-FBDB-76B1EA25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30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595262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5CBEE8-BED1-1BD6-8765-4722901F0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0914"/>
            <a:ext cx="10515600" cy="5756050"/>
          </a:xfrm>
        </p:spPr>
        <p:txBody>
          <a:bodyPr>
            <a:normAutofit fontScale="92500" lnSpcReduction="20000"/>
          </a:bodyPr>
          <a:lstStyle/>
          <a:p>
            <a:endParaRPr lang="pt-BR" sz="32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pt-BR" sz="3600" u="sng" dirty="0">
                <a:solidFill>
                  <a:schemeClr val="tx1"/>
                </a:solidFill>
                <a:latin typeface="Arial Black" panose="020B0A04020102020204" pitchFamily="34" charset="0"/>
              </a:rPr>
              <a:t>ATO PENITENCIAL</a:t>
            </a:r>
            <a:r>
              <a:rPr lang="pt-BR" sz="3600" dirty="0">
                <a:solidFill>
                  <a:schemeClr val="tx1"/>
                </a:solidFill>
                <a:latin typeface="Arial Black" panose="020B0A04020102020204" pitchFamily="34" charset="0"/>
              </a:rPr>
              <a:t>- </a:t>
            </a:r>
          </a:p>
          <a:p>
            <a:r>
              <a:rPr lang="pt-BR" sz="3600" dirty="0">
                <a:solidFill>
                  <a:schemeClr val="tx1"/>
                </a:solidFill>
                <a:latin typeface="Arial Black" panose="020B0A04020102020204" pitchFamily="34" charset="0"/>
              </a:rPr>
              <a:t>IMPLORAMOS A MISERICÓRDIA DE CRISTO.</a:t>
            </a:r>
            <a:endParaRPr lang="pt-BR" sz="3600" i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pt-BR" sz="3600" dirty="0">
                <a:solidFill>
                  <a:schemeClr val="tx1"/>
                </a:solidFill>
                <a:latin typeface="Arial Black" panose="020B0A04020102020204" pitchFamily="34" charset="0"/>
              </a:rPr>
              <a:t>POR SER UM CANTO-RITO, É INSUBSTITUÍVEL E INDISPENSÁVEL. O POVO TODO DEVE PARTICIPAR.</a:t>
            </a:r>
          </a:p>
          <a:p>
            <a:r>
              <a:rPr lang="pt-BR" sz="3600" dirty="0">
                <a:solidFill>
                  <a:schemeClr val="tx1"/>
                </a:solidFill>
                <a:latin typeface="Arial Black" panose="020B0A04020102020204" pitchFamily="34" charset="0"/>
              </a:rPr>
              <a:t>(DEVEMOS FICAR ATENTOS A NOVA VERSÃO DO MISSAL ROMANO E CANTAR AS FÓRMULAS CONFORME O TEMPO LITÚRGICO.) 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6D06E6-CAA2-DDA2-914E-1F423007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C7A35E-F438-45DE-A696-3444B7E46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0F0F83-5E4B-A7A6-8E2F-80B52F39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31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580687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ABA251-5B23-CDDD-6F3D-B5485AF13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85554"/>
            <a:ext cx="10715171" cy="6242957"/>
          </a:xfrm>
        </p:spPr>
        <p:txBody>
          <a:bodyPr>
            <a:normAutofit fontScale="25000" lnSpcReduction="20000"/>
          </a:bodyPr>
          <a:lstStyle/>
          <a:p>
            <a:pPr marL="228600" indent="0">
              <a:buNone/>
            </a:pPr>
            <a:endParaRPr lang="pt-BR" sz="9600" b="1" u="sng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228600" indent="0">
              <a:buNone/>
            </a:pPr>
            <a:r>
              <a:rPr lang="pt-BR" sz="96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CANTO DO GLÓRIA – </a:t>
            </a:r>
          </a:p>
          <a:p>
            <a:pPr marL="228600" indent="0">
              <a:buNone/>
            </a:pPr>
            <a:r>
              <a:rPr lang="pt-BR" sz="9600" b="1" dirty="0">
                <a:solidFill>
                  <a:schemeClr val="tx1"/>
                </a:solidFill>
                <a:latin typeface="Arial Black" panose="020B0A04020102020204" pitchFamily="34" charset="0"/>
              </a:rPr>
              <a:t>COMO HINO DEVE SER CANTADO. É UM HINO ANTIQUÍSSIMO, QUE JÁ NOS PRIMEIROS SÉCULOS DO CRISTIANISMO FOI INCORPORADO À LITURGIA CRISTÃ.</a:t>
            </a:r>
          </a:p>
          <a:p>
            <a:pPr marL="228600" indent="0">
              <a:buNone/>
            </a:pPr>
            <a:r>
              <a:rPr lang="pt-BR" sz="9600" b="1" dirty="0">
                <a:solidFill>
                  <a:schemeClr val="tx1"/>
                </a:solidFill>
                <a:latin typeface="Arial Black" panose="020B0A04020102020204" pitchFamily="34" charset="0"/>
              </a:rPr>
              <a:t>A IGREJA, REUNIDA NO ESPÍRITO SANTO, GLORIFICA A DEUS PAI DIRIGE LOUVORES E SÚPLICAS AO CORDEIRO , JESUS CRISTO, NOSSO MEDIADOR. PORTANTO, É UM HINO CRISTOLÓGICO E NÃO TRINITÁRIO. O TEXTO DESSE HINO NÃO DEVE SER SUBSTITUÍDO POR OUTRO, PORQUE CONSTITUI O RITO. NO MISSAL ROMANO E OU METRIFICADO PELA CNBB(ENCONTRA-SE A LETRA).</a:t>
            </a:r>
          </a:p>
          <a:p>
            <a:pPr marL="228600" indent="0">
              <a:buNone/>
            </a:pPr>
            <a:endParaRPr lang="pt-BR" sz="9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228600" indent="0">
              <a:buNone/>
            </a:pPr>
            <a:endParaRPr lang="pt-BR" sz="9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228600" indent="0">
              <a:buNone/>
            </a:pPr>
            <a:r>
              <a:rPr lang="pt-BR" sz="9600" b="1" dirty="0">
                <a:solidFill>
                  <a:schemeClr val="tx1"/>
                </a:solidFill>
                <a:latin typeface="Arial Black" panose="020B0A04020102020204" pitchFamily="34" charset="0"/>
              </a:rPr>
              <a:t>OMITE-SE NA QUARESMA E NO ADVENTO.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9AAFCE-B8F2-9259-EC41-FF00D0D4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020D5F-C09C-BEB3-0D4E-2B0D740A9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9F1E0-F342-E3D6-054A-839F72DC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32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251365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EE827A-4463-E1F8-96E8-A03726625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057"/>
            <a:ext cx="10515600" cy="4594906"/>
          </a:xfrm>
        </p:spPr>
        <p:txBody>
          <a:bodyPr>
            <a:normAutofit fontScale="92500"/>
          </a:bodyPr>
          <a:lstStyle/>
          <a:p>
            <a:r>
              <a:rPr lang="pt-BR" sz="36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SALMO RESPONSORIAL </a:t>
            </a: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– </a:t>
            </a:r>
          </a:p>
          <a:p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RESSOAR DA PALAVRA DE DEUS. É CANTADO DE FORMA DIALOGAL, ALTERNANDO SALMISTA E ASSEMBLEIA. NÃO DEVE SER SUBSTITUÍDO POR QUALQUER OUTRO CANTO RELIGIOSO.</a:t>
            </a:r>
          </a:p>
          <a:p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CANTILAR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C250FE-1A0D-B24F-CF5E-F10A5095B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295F16-01C7-A814-9520-984FDC54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2EE397-D454-0F49-249F-22A9BA66B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534880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4380B7-BB94-C284-F9D1-C8AE20838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044849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pt-BR" sz="3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ACLAMAÇÃO AO EVANGELHO </a:t>
            </a: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– MANIFESTAÇÃO DE ENTUSIASMO E FÉ, EXPRESSÃO DA ACOLHIDA DO CRISTO QUE VAI FALAR. DEVE SER JUBILOSA E SOLENE.</a:t>
            </a:r>
          </a:p>
          <a:p>
            <a:pPr marL="137160" indent="0" algn="ctr">
              <a:buNone/>
            </a:pPr>
            <a:r>
              <a:rPr lang="pt-BR" sz="3200" b="1" i="1" dirty="0">
                <a:solidFill>
                  <a:schemeClr val="tx1"/>
                </a:solidFill>
                <a:latin typeface="Arial Black" panose="020B0A04020102020204" pitchFamily="34" charset="0"/>
              </a:rPr>
              <a:t>HALLELU-JAH = LOUVAI AO SENHOR!</a:t>
            </a:r>
          </a:p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CONSTITUÍDO DE DOIS ELEMENTOS : ALELUIA E O VERSÍCULO RESPECTIVO DO EVANGELHO.</a:t>
            </a:r>
          </a:p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OMITE-SE NA QUARESMA.</a:t>
            </a:r>
          </a:p>
          <a:p>
            <a:endParaRPr lang="pt-BR" b="1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95DEF6-ADA6-0D32-6234-AB6DA9DB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3A46AB-DD90-8E22-C705-F81258B23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A1708F-2266-762A-0873-9030ADC6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34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9414696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625B51-EB68-3F49-03B9-78D87D4D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 fontScale="92500"/>
          </a:bodyPr>
          <a:lstStyle/>
          <a:p>
            <a:pPr marL="137160" indent="0" algn="ctr">
              <a:buNone/>
            </a:pP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DA MESA DA PALAVRA À MESA DA EUCARISTIA</a:t>
            </a:r>
            <a:endParaRPr lang="pt-BR" sz="3600" b="1" u="sng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137160" indent="0">
              <a:lnSpc>
                <a:spcPct val="150000"/>
              </a:lnSpc>
              <a:buNone/>
            </a:pPr>
            <a:r>
              <a:rPr lang="pt-BR" sz="3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CANTO DAS OFERENDAS/ PREPARAÇÃO DOS DONS</a:t>
            </a: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 : É FACULTATIVO. TEM FINALIDADE DE CRIAR UM AMBIENTE DE ALEGRIA, PARTILHA, LOUVOR E GENEROSIDADE, ENQUANTO SÃO APRESENTADOS OS DONS PARA A EUCARISTIA.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178C5F-D2B2-B869-02A5-2F8C0A045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40A6A7-1B0B-77B0-1E9E-E64C6DA5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F2CF1D-2BB2-34FE-E22D-97B65756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3029349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C23E09-0054-9492-0F36-E60CE57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2C8281-E7E1-BC09-5B32-579B1A4C8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7"/>
            <a:ext cx="10515600" cy="5495926"/>
          </a:xfrm>
        </p:spPr>
        <p:txBody>
          <a:bodyPr>
            <a:normAutofit/>
          </a:bodyPr>
          <a:lstStyle/>
          <a:p>
            <a:pPr marL="137160" indent="0">
              <a:lnSpc>
                <a:spcPct val="150000"/>
              </a:lnSpc>
              <a:buNone/>
            </a:pPr>
            <a:r>
              <a:rPr lang="pt-BR" sz="36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SANTO</a:t>
            </a: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DIANTE DAS MARAVILHAS DE DEUS, CONVIDAMOS O CÉU E A TERRA PARA CANTAR O </a:t>
            </a:r>
            <a:r>
              <a:rPr lang="pt-BR" sz="3600" b="1" i="1" dirty="0">
                <a:solidFill>
                  <a:schemeClr val="tx1"/>
                </a:solidFill>
                <a:latin typeface="Arial Black" panose="020B0A04020102020204" pitchFamily="34" charset="0"/>
              </a:rPr>
              <a:t>SANTO, SANTO, SANTO</a:t>
            </a: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. SENHOR DEUS DO UNIVERSO...</a:t>
            </a:r>
          </a:p>
          <a:p>
            <a:pPr marL="137160" indent="0">
              <a:lnSpc>
                <a:spcPct val="150000"/>
              </a:lnSpc>
              <a:buNone/>
            </a:pP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BENDIZENDO O CRISTO QUE VEM: </a:t>
            </a:r>
            <a:r>
              <a:rPr lang="pt-BR" sz="3600" b="1" i="1" dirty="0">
                <a:solidFill>
                  <a:schemeClr val="tx1"/>
                </a:solidFill>
                <a:latin typeface="Arial Black" panose="020B0A04020102020204" pitchFamily="34" charset="0"/>
              </a:rPr>
              <a:t>HOSANA NAS ALTURAS!</a:t>
            </a:r>
            <a:endParaRPr lang="pt-BR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CF2C3-F552-E66C-41EF-787688A8C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B936DC-3E4B-94E5-1A79-3AD72073F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88B181-D140-A2F8-FC3F-9631D6A2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36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7974723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A81C75-99FF-273B-844F-E55D2FDBA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85E8B1-23A7-B2A6-8ACB-32708BE03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/>
          <a:lstStyle/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AMÉM – </a:t>
            </a: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“ SELA A ORAÇÃO” , CONVICÇÃO DO QUE FOI REZADO. </a:t>
            </a:r>
          </a:p>
          <a:p>
            <a:pPr marL="137160" indent="0">
              <a:buNone/>
            </a:pPr>
            <a:endParaRPr lang="pt-BR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PAI NOSSO – PODE SER CANTADO</a:t>
            </a:r>
          </a:p>
          <a:p>
            <a:pPr marL="137160" indent="0">
              <a:buNone/>
            </a:pPr>
            <a:endParaRPr lang="pt-BR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FRAÇÃO DO PÃO – CORDEIRO DE DEUS ...3X</a:t>
            </a:r>
          </a:p>
          <a:p>
            <a:pPr marL="137160" indent="0">
              <a:buNone/>
            </a:pP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                                   DAI-NOS A PAZ!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1C6C16-85D1-4DE3-FA67-77A965FBF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685BF7-17DA-3BD3-480D-2E7E51A8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BE89B8-C3D4-227F-C8EE-C449C781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37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123709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373706-3477-B5B3-10EA-62E819201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>
            <a:normAutofit fontScale="92500" lnSpcReduction="20000"/>
          </a:bodyPr>
          <a:lstStyle/>
          <a:p>
            <a:r>
              <a:rPr lang="pt-BR" sz="3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CANTO DA COMUNHÃO </a:t>
            </a:r>
            <a:r>
              <a:rPr lang="pt-BR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– </a:t>
            </a:r>
          </a:p>
          <a:p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COMO A PALAVRA SE FAZ EUCARISTIA, SUGERE-SE QUE ESTE CANTO RETOME A MENSAGEM CENTRAL DO EVANGELHO DO DIA, FAZENDO A LIGAÇÃO ENTRE AS DUAS MESAS.</a:t>
            </a:r>
          </a:p>
          <a:p>
            <a:endParaRPr lang="pt-BR" sz="3600" b="1" u="sng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pt-BR" sz="36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CANTO FINAL </a:t>
            </a:r>
            <a:r>
              <a:rPr lang="pt-B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(ENVIO) – PADROEIRO, MARIANO, ETC. 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0F0A0D-A274-72AD-6023-35375157B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A5AEC2-F4FF-30DF-7D9E-5DC021B99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172A6A-C849-3EEA-59A9-135465F0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38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8969783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5D504F59-6378-361A-204E-A45882EC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marL="13716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10" name="Picture 2" descr="C:\Users\Débora\Desktop\children-sing-with-books_opt.png">
            <a:extLst>
              <a:ext uri="{FF2B5EF4-FFF2-40B4-BE49-F238E27FC236}">
                <a16:creationId xmlns:a16="http://schemas.microsoft.com/office/drawing/2014/main" id="{B2E16871-4714-12E0-A59E-9F05E0582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5910" y="1812897"/>
            <a:ext cx="6160179" cy="399830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F21DC5-FB31-9096-3718-E6EDBC01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19ACC5-9E78-401B-112A-ECBCDA54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A50CE5-B8A9-B514-35DF-03BB0CCBC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pt-BR" noProof="0" smtClean="0"/>
              <a:pPr rtl="0">
                <a:spcAft>
                  <a:spcPts val="600"/>
                </a:spcAft>
              </a:pPr>
              <a:t>39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3252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35754FC-7F2C-18E2-BC0E-6FE24DCF5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81037"/>
            <a:ext cx="10700657" cy="5495926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TODA AÇÃO LITÚRGICA É AÇÃO DE CRISTO SACERDOTE E DO SEU CORPO, QUE É A IGREJA. </a:t>
            </a:r>
          </a:p>
          <a:p>
            <a:r>
              <a:rPr lang="pt-BR" sz="44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É A AÇÃO MAIS SAGRADA E MAIS EFICAZ: NENHUMA OUTRA AÇÃO DA IGREJA SE IGUALA À AÇÃO LITÚRGICA EM EFICÁCIA. 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25EB176-2DA1-3970-7EBF-D5637DEB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86BD2C-0592-CBFC-AECC-45C45D4E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51A456-A830-EA59-DF4E-2CABEC874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4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695299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514" y="188640"/>
            <a:ext cx="10515600" cy="612072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BIBLIOGRAFIA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:</a:t>
            </a: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1-Constituição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Sacrosanctum</a:t>
            </a:r>
            <a:r>
              <a:rPr lang="pt-BR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Concilium</a:t>
            </a:r>
            <a:r>
              <a:rPr lang="pt-BR" b="1" dirty="0">
                <a:solidFill>
                  <a:schemeClr val="tx1"/>
                </a:solidFill>
                <a:latin typeface="+mj-lt"/>
              </a:rPr>
              <a:t> sobre a Sagrada Liturgia. Paulinas.</a:t>
            </a: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2. A música litúrgica no Brasil . Estudos da CNBB doc. 79.</a:t>
            </a: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3. Animação da vida litúrgica no Brasil. Documentos da CNBB 43.</a:t>
            </a: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4. A liturgia da missa Teologia e Espiritualidade da Eucaristia. Frei Alberto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Beckhäuser</a:t>
            </a:r>
            <a:r>
              <a:rPr lang="pt-BR" b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5. Apostila de canto pastoral Ir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Miria</a:t>
            </a:r>
            <a:r>
              <a:rPr lang="pt-BR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Kolling</a:t>
            </a:r>
            <a:endParaRPr lang="pt-BR" b="1" dirty="0">
              <a:solidFill>
                <a:schemeClr val="tx1"/>
              </a:solidFill>
              <a:latin typeface="+mj-lt"/>
            </a:endParaRP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6. Liturgia de Coração . Ione </a:t>
            </a:r>
            <a:r>
              <a:rPr lang="pt-BR" b="1" dirty="0" err="1">
                <a:solidFill>
                  <a:schemeClr val="tx1"/>
                </a:solidFill>
                <a:latin typeface="+mj-lt"/>
              </a:rPr>
              <a:t>Buyst</a:t>
            </a:r>
            <a:endParaRPr lang="pt-BR" b="1" dirty="0">
              <a:solidFill>
                <a:schemeClr val="tx1"/>
              </a:solidFill>
              <a:latin typeface="+mj-lt"/>
            </a:endParaRPr>
          </a:p>
          <a:p>
            <a:pPr marL="137160" indent="0">
              <a:buNone/>
            </a:pPr>
            <a:r>
              <a:rPr lang="pt-BR" b="1" dirty="0">
                <a:solidFill>
                  <a:schemeClr val="tx1"/>
                </a:solidFill>
                <a:latin typeface="+mj-lt"/>
              </a:rPr>
              <a:t>7- Catecismo da Igreja Católica. </a:t>
            </a:r>
          </a:p>
          <a:p>
            <a:pPr marL="13716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43546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3DBD4-E398-4AA3-AEC1-4BF03FC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" y="3428999"/>
            <a:ext cx="10572206" cy="2784075"/>
          </a:xfrm>
        </p:spPr>
        <p:txBody>
          <a:bodyPr rtlCol="0"/>
          <a:lstStyle/>
          <a:p>
            <a:pPr rtl="0"/>
            <a:br>
              <a:rPr lang="pt-BR" dirty="0"/>
            </a:br>
            <a:br>
              <a:rPr lang="pt-BR" dirty="0"/>
            </a:br>
            <a:r>
              <a:rPr lang="pt-BR" dirty="0"/>
              <a:t>Obrigada</a:t>
            </a:r>
          </a:p>
        </p:txBody>
      </p:sp>
      <p:pic>
        <p:nvPicPr>
          <p:cNvPr id="6" name="Espaço Reservado para Imagem 5" descr="Foto de um monte de pincéis de artista limpos">
            <a:extLst>
              <a:ext uri="{FF2B5EF4-FFF2-40B4-BE49-F238E27FC236}">
                <a16:creationId xmlns:a16="http://schemas.microsoft.com/office/drawing/2014/main" id="{D7D1C07D-75DD-4A12-9C4C-A9C3E052A3D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680" y="368518"/>
            <a:ext cx="11553081" cy="3201996"/>
          </a:xfr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2F80182-DF99-445E-8055-837D597C3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789" y="2616791"/>
            <a:ext cx="5849334" cy="3426331"/>
          </a:xfrm>
        </p:spPr>
        <p:txBody>
          <a:bodyPr rtlCol="0">
            <a:normAutofit/>
          </a:bodyPr>
          <a:lstStyle/>
          <a:p>
            <a:pPr rtl="0"/>
            <a:endParaRPr lang="pt-BR" dirty="0"/>
          </a:p>
          <a:p>
            <a:pPr rtl="0"/>
            <a:endParaRPr lang="pt-BR" dirty="0"/>
          </a:p>
          <a:p>
            <a:pPr rtl="0"/>
            <a:r>
              <a:rPr lang="pt-BR" dirty="0"/>
              <a:t>Cinthia Correia -99102-1625</a:t>
            </a:r>
          </a:p>
          <a:p>
            <a:pPr rtl="0"/>
            <a:r>
              <a:rPr lang="pt-BR" dirty="0"/>
              <a:t>cinthia.liturgiamusica@gmail.com</a:t>
            </a:r>
          </a:p>
          <a:p>
            <a:r>
              <a:rPr lang="pt-BR" dirty="0"/>
              <a:t>             Cinthia Correia</a:t>
            </a:r>
          </a:p>
          <a:p>
            <a:pPr rtl="0"/>
            <a:endParaRPr lang="pt-BR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A354B2E-C37D-4B68-9B83-A941B747CC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pt-BR"/>
              <a:t>01/03/20XX</a:t>
            </a: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60FABF8-6F79-4985-A2FB-99DAD9E6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/>
          <a:p>
            <a:pPr rtl="0"/>
            <a:r>
              <a:rPr lang="pt-BR"/>
              <a:t>EXEMPLO DE TEXTO DE RODAPÉ</a:t>
            </a:r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88A55AA7-3B73-477B-A886-58F8E9942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pt-BR" smtClean="0"/>
              <a:pPr rtl="0"/>
              <a:t>41</a:t>
            </a:fld>
            <a:endParaRPr lang="pt-BR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FB01A95-B100-D6C7-1E2D-8DB866D8E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980387"/>
            <a:ext cx="838200" cy="65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FB4587C6-0E2A-10A1-17E6-DDCAF1160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428" y="4980387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14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9AE836-7D32-344B-3C0A-668213394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681038"/>
            <a:ext cx="11263086" cy="549592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endParaRPr lang="pt-BR" sz="5100" b="1" dirty="0">
              <a:solidFill>
                <a:schemeClr val="tx1">
                  <a:alpha val="70000"/>
                </a:schemeClr>
              </a:solidFill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51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A LITURGIA LEVA A UMA APRENDIZAGEM À MEDIDA QUE AS PESSOAS PARTICIPAM DA PRÓPRIA AÇÃO LITÚRGICA, ATIVA E CONSCIENTE, EXTERIOR E INTERIORMENTE, DE FORMA PLENA E FRUTUOSA; </a:t>
            </a:r>
          </a:p>
          <a:p>
            <a:pPr>
              <a:lnSpc>
                <a:spcPct val="150000"/>
              </a:lnSpc>
            </a:pPr>
            <a:r>
              <a:rPr lang="pt-BR" sz="51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À MEDIDA QUE ENTRAM COMPLETAMENTE NA PROPOSTA RITUAL.</a:t>
            </a:r>
          </a:p>
          <a:p>
            <a:pPr>
              <a:lnSpc>
                <a:spcPct val="150000"/>
              </a:lnSpc>
            </a:pPr>
            <a:r>
              <a:rPr lang="pt-BR" sz="51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GLORIFICAÇÃO DE DEUS E SANTIFICAÇÃO DO HOMEM.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723CD1-A63B-8E0E-1145-7AF5339BA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28DEF0-6CE0-15D8-120D-797EF709F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4B2251-0181-A124-4111-37CCE372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07133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7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859C4EA6-8223-60A7-F22F-13E799377F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8514" y="1143303"/>
            <a:ext cx="8940799" cy="4880126"/>
          </a:xfrm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AE33F5-7168-8C37-761F-B7EF1A295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6A22B1-E17E-B25A-9DD6-E44AF3F1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25B0EB-5C49-AE9A-DD5A-819BC17E0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6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3095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8EBB2-85A8-5B05-98DB-3705B739D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tx1"/>
                </a:solidFill>
                <a:latin typeface="Arial Black" panose="020B0A04020102020204" pitchFamily="34" charset="0"/>
              </a:rPr>
              <a:t>ASSIM NA TERRA, COMO NO CÉU!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A57386-E8B3-7C19-3DC3-D3537F16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8B619B-0E1F-57E5-02C0-AC010AF2D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E9BA42-EF07-5F8F-9D1D-B401AA1D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7</a:t>
            </a:fld>
            <a:endParaRPr lang="pt-BR" noProof="0"/>
          </a:p>
        </p:txBody>
      </p:sp>
      <p:pic>
        <p:nvPicPr>
          <p:cNvPr id="2050" name="Picture 2" descr="Cláudio Pastro | Arte católica, Claudio pastro, Arte paleocristã">
            <a:extLst>
              <a:ext uri="{FF2B5EF4-FFF2-40B4-BE49-F238E27FC236}">
                <a16:creationId xmlns:a16="http://schemas.microsoft.com/office/drawing/2014/main" id="{AAE09E45-FDED-0238-D6D0-D43687DFC4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2191658"/>
            <a:ext cx="4114800" cy="398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869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C8363A-870F-0AB7-2B06-6C5A6E49C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66057" y="531190"/>
            <a:ext cx="12264571" cy="5683478"/>
          </a:xfrm>
        </p:spPr>
        <p:txBody>
          <a:bodyPr>
            <a:noAutofit/>
          </a:bodyPr>
          <a:lstStyle/>
          <a:p>
            <a:pPr marL="1371600" lvl="3" indent="0">
              <a:buNone/>
            </a:pPr>
            <a:r>
              <a:rPr lang="pt-BR" sz="3200" b="1" dirty="0">
                <a:solidFill>
                  <a:schemeClr val="tx1">
                    <a:alpha val="70000"/>
                  </a:schemeClr>
                </a:solidFill>
                <a:latin typeface="Arial Black" panose="020B0A04020102020204" pitchFamily="34" charset="0"/>
              </a:rPr>
              <a:t>A PRIMEIRA CONDIÇÃO PARA CELEBRARMOS A LITURGIA É ESTA: QUE O CÉU SE ABRA, QUE DEUS SE MANIFESTE, QUE FALE, QUE TOME A INICIATIVA. DA NOSSA PARTE É PRECISO PREPARAR-NOS PARA ESTE GRANDE MOMENTO. É PRECISO A EXPECTATIVA, O DESEJO DE VER, OUVIR O SENHOR SE MANIFESTANDO E FALANDO A SEU POVO. NO CORAÇÃO CRESCE A ATITUDE DE ADMIRAÇÃO, DE ADORAÇÃO, PRONTIDÃO.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2D4D92-870A-195D-D1CF-7A4F1946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A84A98-98BF-FD4E-F93D-C0C5B8CD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B74B4C-414C-1F64-E5EE-EE3FE6C2F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8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223443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4A8BDB-4893-7170-0FA4-4082A276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lvl="1"/>
            <a:r>
              <a:rPr lang="pt-BR" sz="4000" b="1" dirty="0">
                <a:solidFill>
                  <a:srgbClr val="FF0000">
                    <a:alpha val="70000"/>
                  </a:srgbClr>
                </a:solidFill>
                <a:latin typeface="Arial Black" panose="020B0A04020102020204" pitchFamily="34" charset="0"/>
              </a:rPr>
              <a:t>LITURGIA DE CORAÇÃO:</a:t>
            </a:r>
          </a:p>
          <a:p>
            <a:r>
              <a:rPr lang="pt-BR" sz="4000" b="1" dirty="0">
                <a:solidFill>
                  <a:schemeClr val="tx1"/>
                </a:solidFill>
                <a:latin typeface="Arial Black" panose="020B0A04020102020204" pitchFamily="34" charset="0"/>
              </a:rPr>
              <a:t>- CELEBRADA SINCERAMENTE, AFETUOSAMENTE;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chemeClr val="tx1"/>
                </a:solidFill>
                <a:latin typeface="Arial Black" panose="020B0A04020102020204" pitchFamily="34" charset="0"/>
              </a:rPr>
              <a:t>-QUE ATINGE E SAI DO CORAÇÃO, DO CENTRO VITAL DAS PESSOAS;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chemeClr val="tx1"/>
                </a:solidFill>
                <a:latin typeface="Arial Black" panose="020B0A04020102020204" pitchFamily="34" charset="0"/>
              </a:rPr>
              <a:t>- SINTONIA COM DEUS;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35A200-7058-F483-DD72-B91845C2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pt-BR" noProof="0"/>
              <a:t>01/03/20XX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6C2D63-602D-69B4-63A4-E68659B5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t-BR" noProof="0"/>
              <a:t>EXEMPLO DE TEXTO DE RODAPÉ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E6E75F-9C45-6C81-393E-C30B82478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pt-BR" noProof="0" smtClean="0"/>
              <a:t>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179175633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239_TF00537603_Win32.potx" id="{88BB5E85-CCB1-42DD-9A2F-E665872E6345}" vid="{E4673B5F-4E98-4E78-8DBC-91EA61FE3F5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{FACF1B14-F9B6-4E53-9FA8-16D25F4DF783}tf00537603_win32</Template>
  <TotalTime>3042</TotalTime>
  <Words>1566</Words>
  <Application>Microsoft Office PowerPoint</Application>
  <PresentationFormat>Widescreen</PresentationFormat>
  <Paragraphs>234</Paragraphs>
  <Slides>41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9" baseType="lpstr">
      <vt:lpstr>Arial</vt:lpstr>
      <vt:lpstr>Arial Black</vt:lpstr>
      <vt:lpstr>Avenir Next LT Pro</vt:lpstr>
      <vt:lpstr>Calibri</vt:lpstr>
      <vt:lpstr>Cambria</vt:lpstr>
      <vt:lpstr>Sabon Next LT</vt:lpstr>
      <vt:lpstr>Wingdings</vt:lpstr>
      <vt:lpstr>LuminousVTI</vt:lpstr>
      <vt:lpstr> </vt:lpstr>
      <vt:lpstr>Apresentação do PowerPoint</vt:lpstr>
      <vt:lpstr>O QUE É LITURGIA?</vt:lpstr>
      <vt:lpstr>Apresentação do PowerPoint</vt:lpstr>
      <vt:lpstr>Apresentação do PowerPoint</vt:lpstr>
      <vt:lpstr>Apresentação do PowerPoint</vt:lpstr>
      <vt:lpstr>ASSIM NA TERRA, COMO NO CÉU!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UM POUCO DE HISTÓRIA</vt:lpstr>
      <vt:lpstr>ANTIGO TESTAMENTO E IGREJA PRIMITIVA</vt:lpstr>
      <vt:lpstr>CANTO GREGORIANO</vt:lpstr>
      <vt:lpstr>CANTO POLIFÔNICO</vt:lpstr>
      <vt:lpstr>A FINALIDADE DA MÚSICA SACRA</vt:lpstr>
      <vt:lpstr>Apresentação do PowerPoint</vt:lpstr>
      <vt:lpstr>Apresentação do PowerPoint</vt:lpstr>
      <vt:lpstr>ANO LITÚRGICO</vt:lpstr>
      <vt:lpstr>Apresentação do PowerPoint</vt:lpstr>
      <vt:lpstr>RAZÃO TEOLÓGICA</vt:lpstr>
      <vt:lpstr>RAZÃO CRISTOLÓGICA</vt:lpstr>
      <vt:lpstr>RAZÃO PNEUMATOLÓGICA</vt:lpstr>
      <vt:lpstr>     RAZÃO ECLESIOLÓGICA</vt:lpstr>
      <vt:lpstr>                 Vamos celebrar!!!</vt:lpstr>
      <vt:lpstr>Apresentação do PowerPoint</vt:lpstr>
      <vt:lpstr>RITOS INICIAIS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  Obrigada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ESPIRITUALIDADE  LITÚRGICA</dc:title>
  <dc:creator>Cinthia Correia</dc:creator>
  <cp:lastModifiedBy>William Santos</cp:lastModifiedBy>
  <cp:revision>10</cp:revision>
  <dcterms:created xsi:type="dcterms:W3CDTF">2022-07-21T23:49:14Z</dcterms:created>
  <dcterms:modified xsi:type="dcterms:W3CDTF">2025-09-12T00:04:27Z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